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77" r:id="rId2"/>
  </p:sldMasterIdLst>
  <p:notesMasterIdLst>
    <p:notesMasterId r:id="rId24"/>
  </p:notesMasterIdLst>
  <p:sldIdLst>
    <p:sldId id="270" r:id="rId3"/>
    <p:sldId id="284" r:id="rId4"/>
    <p:sldId id="272" r:id="rId5"/>
    <p:sldId id="278" r:id="rId6"/>
    <p:sldId id="279" r:id="rId7"/>
    <p:sldId id="277" r:id="rId8"/>
    <p:sldId id="289" r:id="rId9"/>
    <p:sldId id="274" r:id="rId10"/>
    <p:sldId id="281" r:id="rId11"/>
    <p:sldId id="293" r:id="rId12"/>
    <p:sldId id="299" r:id="rId13"/>
    <p:sldId id="290" r:id="rId14"/>
    <p:sldId id="283" r:id="rId15"/>
    <p:sldId id="282" r:id="rId16"/>
    <p:sldId id="292" r:id="rId17"/>
    <p:sldId id="296" r:id="rId18"/>
    <p:sldId id="287" r:id="rId19"/>
    <p:sldId id="288" r:id="rId20"/>
    <p:sldId id="271" r:id="rId21"/>
    <p:sldId id="295" r:id="rId22"/>
    <p:sldId id="297" r:id="rId23"/>
  </p:sldIdLst>
  <p:sldSz cx="9906000" cy="6858000" type="A4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50" y="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91200" cy="400843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latin typeface="Arial"/>
              </a:rPr>
              <a:t>Folie mittels Klicken verschieben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BF025E1-3C2F-4939-A16F-0D0F6EF409BC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129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0" y="1336675"/>
            <a:ext cx="5207000" cy="3605213"/>
          </a:xfrm>
          <a:prstGeom prst="rect">
            <a:avLst/>
          </a:prstGeom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5120" cy="4206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4282200" y="10155600"/>
            <a:ext cx="327312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4536B7D9-8A66-4FA7-823A-685F9A4F35D5}" type="slidenum">
              <a:rPr lang="de-DE" sz="1200" spc="-1">
                <a:solidFill>
                  <a:srgbClr val="000000"/>
                </a:solidFill>
                <a:latin typeface="Calibri"/>
              </a:rPr>
              <a:pPr algn="r"/>
              <a:t>2</a:t>
            </a:fld>
            <a:endParaRPr lang="de-DE" sz="1200" spc="-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0" y="1336675"/>
            <a:ext cx="5207000" cy="3605213"/>
          </a:xfrm>
          <a:prstGeom prst="rect">
            <a:avLst/>
          </a:prstGeom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5120" cy="4206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4282200" y="10155600"/>
            <a:ext cx="327312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536B7D9-8A66-4FA7-823A-685F9A4F35D5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024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510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0" y="1336675"/>
            <a:ext cx="5207000" cy="3605213"/>
          </a:xfrm>
          <a:prstGeom prst="rect">
            <a:avLst/>
          </a:prstGeom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5120" cy="4206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4282200" y="10155600"/>
            <a:ext cx="327312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536B7D9-8A66-4FA7-823A-685F9A4F35D5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41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0" y="1336675"/>
            <a:ext cx="5207000" cy="3605213"/>
          </a:xfrm>
          <a:prstGeom prst="rect">
            <a:avLst/>
          </a:prstGeom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5120" cy="4206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4282200" y="10155600"/>
            <a:ext cx="327312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536B7D9-8A66-4FA7-823A-685F9A4F35D5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0" y="1336675"/>
            <a:ext cx="5207000" cy="3605213"/>
          </a:xfrm>
          <a:prstGeom prst="rect">
            <a:avLst/>
          </a:prstGeom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5120" cy="4206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4282200" y="10155600"/>
            <a:ext cx="327312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536B7D9-8A66-4FA7-823A-685F9A4F35D5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15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0" y="1336675"/>
            <a:ext cx="5207000" cy="3605213"/>
          </a:xfrm>
          <a:prstGeom prst="rect">
            <a:avLst/>
          </a:prstGeom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5120" cy="4206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4282200" y="10155600"/>
            <a:ext cx="327312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536B7D9-8A66-4FA7-823A-685F9A4F35D5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0" y="1336675"/>
            <a:ext cx="5207000" cy="3605213"/>
          </a:xfrm>
          <a:prstGeom prst="rect">
            <a:avLst/>
          </a:prstGeom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5120" cy="42069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4282200" y="10155600"/>
            <a:ext cx="327312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536B7D9-8A66-4FA7-823A-685F9A4F35D5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01688"/>
            <a:ext cx="5791200" cy="4010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B83A-D03A-4795-A647-7BE40A72795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5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05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353-8C6F-42F7-9EEC-5A3C8997DDF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0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4E4-FBFC-4866-87A2-E942F8A30DD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4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57-7C4F-4EE8-9891-B57BEF909B4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99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61C7-3730-4B74-9047-5F87BE527EE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7647915" y="101603"/>
            <a:ext cx="202075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dirty="0">
                <a:solidFill>
                  <a:prstClr val="white"/>
                </a:solidFill>
                <a:latin typeface="Book Antiqua"/>
              </a:rPr>
              <a:t>Orthopädie</a:t>
            </a:r>
          </a:p>
        </p:txBody>
      </p:sp>
      <p:sp>
        <p:nvSpPr>
          <p:cNvPr id="3" name="Rechteck 24"/>
          <p:cNvSpPr>
            <a:spLocks noChangeArrowheads="1"/>
          </p:cNvSpPr>
          <p:nvPr/>
        </p:nvSpPr>
        <p:spPr bwMode="auto">
          <a:xfrm flipH="1">
            <a:off x="553776" y="6732588"/>
            <a:ext cx="7666831" cy="125412"/>
          </a:xfrm>
          <a:prstGeom prst="rect">
            <a:avLst/>
          </a:prstGeom>
          <a:solidFill>
            <a:srgbClr val="72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4" name="Rechteck 24"/>
          <p:cNvSpPr>
            <a:spLocks noChangeArrowheads="1"/>
          </p:cNvSpPr>
          <p:nvPr/>
        </p:nvSpPr>
        <p:spPr bwMode="auto">
          <a:xfrm flipH="1">
            <a:off x="3" y="160338"/>
            <a:ext cx="411031" cy="379412"/>
          </a:xfrm>
          <a:prstGeom prst="rect">
            <a:avLst/>
          </a:prstGeom>
          <a:solidFill>
            <a:srgbClr val="72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prstClr val="black"/>
              </a:solidFill>
            </a:endParaRPr>
          </a:p>
        </p:txBody>
      </p:sp>
      <p:pic>
        <p:nvPicPr>
          <p:cNvPr id="5" name="Picture 6" descr="K:\CD_Dortmund\Logo_CD_Manual_RZ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8"/>
          <a:stretch>
            <a:fillRect/>
          </a:stretch>
        </p:blipFill>
        <p:spPr bwMode="auto">
          <a:xfrm>
            <a:off x="7802698" y="160338"/>
            <a:ext cx="190896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24"/>
          <p:cNvSpPr>
            <a:spLocks noChangeAspect="1" noChangeArrowheads="1"/>
          </p:cNvSpPr>
          <p:nvPr/>
        </p:nvSpPr>
        <p:spPr bwMode="auto">
          <a:xfrm flipH="1">
            <a:off x="275167" y="288930"/>
            <a:ext cx="135864" cy="125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Interstate-Ligh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BD86D-5076-48E6-A6DD-8D9F3BF9DC98}" type="datetime1">
              <a:rPr lang="de-DE" altLang="de-DE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de-DE" altLang="de-DE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Interstate-Ligh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42710-8C58-4CA5-9C10-4A1FC2FB5071}" type="slidenum">
              <a:rPr lang="de-DE" altLang="de-DE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FD48-BD94-4047-8EA1-DF6EFB6E00E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5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038" y="1"/>
            <a:ext cx="8543925" cy="1325563"/>
          </a:xfrm>
        </p:spPr>
        <p:txBody>
          <a:bodyPr>
            <a:normAutofit/>
          </a:bodyPr>
          <a:lstStyle>
            <a:lvl1pPr algn="ctr">
              <a:defRPr lang="de-DE" sz="36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8D88-B9D9-4611-ABF1-A2C9B778E98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8859" y="6176964"/>
            <a:ext cx="1257141" cy="67861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365125"/>
          </a:xfrm>
        </p:spPr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0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D9E-0517-42EB-9520-28C0137D429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E68-5378-4D64-A614-727AA5C88F8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4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028-3863-408B-AE29-A1C58D58133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1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9C1-ED5F-4850-AE62-F82A591BFEA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0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F7-0508-40E8-AA8A-4DB85F62408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4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" y="-3"/>
            <a:ext cx="8964374" cy="640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81" tIns="43440" rIns="86881" bIns="43440" rtlCol="0" anchor="ctr"/>
          <a:lstStyle/>
          <a:p>
            <a:pPr algn="ctr" defTabSz="957773"/>
            <a:endParaRPr lang="de-DE" sz="1900">
              <a:solidFill>
                <a:prstClr val="white"/>
              </a:solidFill>
            </a:endParaRPr>
          </a:p>
        </p:txBody>
      </p:sp>
      <p:pic>
        <p:nvPicPr>
          <p:cNvPr id="3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6548" y="1"/>
            <a:ext cx="1415055" cy="130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3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957773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65" indent="-359165" algn="l" defTabSz="95777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190" indent="-299304" algn="l" defTabSz="95777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15" indent="-239444" algn="l" defTabSz="95777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01" indent="-239444" algn="l" defTabSz="95777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988" indent="-239444" algn="l" defTabSz="95777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874" indent="-239444" algn="l" defTabSz="95777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759" indent="-239444" algn="l" defTabSz="95777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646" indent="-239444" algn="l" defTabSz="95777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532" indent="-239444" algn="l" defTabSz="95777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77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86" algn="l" defTabSz="9577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73" algn="l" defTabSz="9577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59" algn="l" defTabSz="9577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45" algn="l" defTabSz="9577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431" algn="l" defTabSz="9577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317" algn="l" defTabSz="9577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203" algn="l" defTabSz="9577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88" algn="l" defTabSz="9577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01DE-C700-4336-B981-091AF45450A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9896" y="567599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4106-D9F5-4DCC-B15D-428545D275B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7AB08F9-6148-4F17-9DF0-7BAF30A03D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8859" y="6176964"/>
            <a:ext cx="1257141" cy="6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3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272480" y="1484784"/>
            <a:ext cx="9395174" cy="5239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773">
              <a:defRPr/>
            </a:pPr>
            <a:endParaRPr lang="de-DE" sz="19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2981" y="692696"/>
            <a:ext cx="7586635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7773"/>
            <a:r>
              <a:rPr lang="de-DE" sz="3600" b="1" cap="small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Krankenhausfinanzierung in Deutschland</a:t>
            </a:r>
          </a:p>
          <a:p>
            <a:pPr defTabSz="957773"/>
            <a:endParaRPr lang="de-DE" sz="1600" b="1" cap="small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defTabSz="957773"/>
            <a:r>
              <a:rPr lang="de-DE" sz="2800" b="1" cap="small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Ein kritischer Bericht aus der Praxis</a:t>
            </a:r>
          </a:p>
          <a:p>
            <a:pPr defTabSz="957773"/>
            <a:r>
              <a:rPr lang="de-DE" sz="1900" b="1" dirty="0">
                <a:solidFill>
                  <a:srgbClr val="8DAE1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957773"/>
            <a:endParaRPr lang="de-DE" sz="1900" b="1" dirty="0">
              <a:solidFill>
                <a:srgbClr val="8DAE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62179" y="5445224"/>
            <a:ext cx="505759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Jens Eyding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Facharzt für Neurologie</a:t>
            </a:r>
          </a:p>
        </p:txBody>
      </p:sp>
      <p:sp>
        <p:nvSpPr>
          <p:cNvPr id="14" name="Rechteck 13"/>
          <p:cNvSpPr/>
          <p:nvPr/>
        </p:nvSpPr>
        <p:spPr>
          <a:xfrm>
            <a:off x="7943852" y="1012917"/>
            <a:ext cx="1031616" cy="473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773"/>
            <a:endParaRPr lang="de-DE" sz="1900">
              <a:solidFill>
                <a:prstClr val="white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" y="182917"/>
            <a:ext cx="275167" cy="6436958"/>
          </a:xfrm>
          <a:prstGeom prst="rect">
            <a:avLst/>
          </a:prstGeom>
          <a:solidFill>
            <a:srgbClr val="E6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773"/>
            <a:endParaRPr lang="de-DE" sz="19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735969" y="185327"/>
            <a:ext cx="1934633" cy="271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773"/>
            <a:endParaRPr lang="de-DE" sz="1900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0" y="482"/>
            <a:ext cx="9906000" cy="185327"/>
          </a:xfrm>
          <a:prstGeom prst="rect">
            <a:avLst/>
          </a:prstGeom>
          <a:solidFill>
            <a:srgbClr val="E6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773"/>
            <a:endParaRPr lang="de-DE" sz="1900">
              <a:solidFill>
                <a:prstClr val="white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-21026" y="2896089"/>
            <a:ext cx="9906000" cy="388895"/>
          </a:xfrm>
          <a:prstGeom prst="rect">
            <a:avLst/>
          </a:prstGeom>
          <a:solidFill>
            <a:srgbClr val="E6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773"/>
            <a:endParaRPr lang="de-DE" sz="1900">
              <a:solidFill>
                <a:prstClr val="white"/>
              </a:solidFill>
            </a:endParaRPr>
          </a:p>
        </p:txBody>
      </p:sp>
      <p:pic>
        <p:nvPicPr>
          <p:cNvPr id="22" name="Grafik 3"/>
          <p:cNvPicPr/>
          <p:nvPr/>
        </p:nvPicPr>
        <p:blipFill rotWithShape="1">
          <a:blip r:embed="rId2"/>
          <a:srcRect t="13149" b="13306"/>
          <a:stretch/>
        </p:blipFill>
        <p:spPr>
          <a:xfrm>
            <a:off x="5673080" y="4941168"/>
            <a:ext cx="3612282" cy="14316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29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3033" y="332656"/>
            <a:ext cx="6620215" cy="648072"/>
          </a:xfrm>
        </p:spPr>
        <p:txBody>
          <a:bodyPr>
            <a:normAutofit/>
          </a:bodyPr>
          <a:lstStyle/>
          <a:p>
            <a:r>
              <a:rPr lang="de-DE" dirty="0"/>
              <a:t>Krankenhauskosten</a:t>
            </a:r>
            <a:endParaRPr lang="de-DE" b="1" u="sng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12776"/>
            <a:ext cx="8729828" cy="43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75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56586" y="-27384"/>
            <a:ext cx="8540565" cy="1321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de-DE" sz="3600" b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Entwicklung 1985 bis 2004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8409384" y="5967841"/>
            <a:ext cx="1505801" cy="8901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DBC4011-08F2-4906-AAE2-C42737E3AB02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11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523EC0DD-635D-48A2-9C3B-746AA14B8F5C}"/>
              </a:ext>
            </a:extLst>
          </p:cNvPr>
          <p:cNvSpPr/>
          <p:nvPr/>
        </p:nvSpPr>
        <p:spPr>
          <a:xfrm>
            <a:off x="-15552" y="1700808"/>
            <a:ext cx="9777536" cy="4347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801540" indent="-342900">
              <a:lnSpc>
                <a:spcPct val="11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2500" spc="-1" dirty="0">
                <a:solidFill>
                  <a:srgbClr val="000000"/>
                </a:solidFill>
                <a:latin typeface="Calibri"/>
              </a:rPr>
              <a:t>Kostendämpfung notwendig durch</a:t>
            </a:r>
            <a:r>
              <a:rPr lang="de-DE" sz="2500" spc="-1" dirty="0">
                <a:solidFill>
                  <a:srgbClr val="000000"/>
                </a:solidFill>
              </a:rPr>
              <a:t> fehlende Einnahmen (Arbeitslosigkeit etc.) mit dem Ziel der  Beitragsstabilität </a:t>
            </a:r>
            <a:endParaRPr lang="de-DE" sz="2500" spc="-1" dirty="0">
              <a:solidFill>
                <a:srgbClr val="000000"/>
              </a:solidFill>
              <a:latin typeface="Calibri"/>
            </a:endParaRPr>
          </a:p>
          <a:p>
            <a:pPr marL="801540" indent="-342900">
              <a:lnSpc>
                <a:spcPct val="11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K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ranken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H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aus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N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euordnungs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G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esetz</a:t>
            </a:r>
            <a:r>
              <a:rPr lang="de-DE" sz="2500" spc="-1" dirty="0">
                <a:solidFill>
                  <a:srgbClr val="000000"/>
                </a:solidFill>
                <a:latin typeface="Calibri"/>
              </a:rPr>
              <a:t> 1984: prospektives Selbstkostendeckungsprinzip</a:t>
            </a:r>
          </a:p>
          <a:p>
            <a:pPr marL="801540" indent="-342900">
              <a:lnSpc>
                <a:spcPct val="11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G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esundheits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S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truktur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G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esetz</a:t>
            </a:r>
            <a:r>
              <a:rPr lang="de-DE" sz="2500" spc="-1" dirty="0">
                <a:solidFill>
                  <a:srgbClr val="000000"/>
                </a:solidFill>
                <a:latin typeface="Calibri"/>
              </a:rPr>
              <a:t> 1993: Mischsystem aus tagesbezogenen Pflegesätzen und ersten leistungsbezogenen Pauschalentgelten</a:t>
            </a:r>
          </a:p>
          <a:p>
            <a:pPr marL="801540" indent="-342900">
              <a:lnSpc>
                <a:spcPct val="11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2500" spc="-1" dirty="0">
                <a:solidFill>
                  <a:srgbClr val="000000"/>
                </a:solidFill>
                <a:latin typeface="Calibri"/>
              </a:rPr>
              <a:t>GKV-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Ref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orm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G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esetz</a:t>
            </a:r>
            <a:r>
              <a:rPr lang="de-DE" sz="2500" spc="-1" dirty="0">
                <a:solidFill>
                  <a:srgbClr val="000000"/>
                </a:solidFill>
                <a:latin typeface="Calibri"/>
              </a:rPr>
              <a:t> 2000, 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F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all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P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auschalen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G</a:t>
            </a:r>
            <a:r>
              <a:rPr lang="de-DE" sz="1000" spc="-1" dirty="0" err="1">
                <a:solidFill>
                  <a:srgbClr val="000000"/>
                </a:solidFill>
                <a:latin typeface="Calibri"/>
              </a:rPr>
              <a:t>esetz</a:t>
            </a:r>
            <a:r>
              <a:rPr lang="de-DE" sz="2500" spc="-1" dirty="0">
                <a:solidFill>
                  <a:srgbClr val="000000"/>
                </a:solidFill>
                <a:latin typeface="Calibri"/>
              </a:rPr>
              <a:t> 2002: Einführung der G-DRGs, 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InEK</a:t>
            </a:r>
            <a:r>
              <a:rPr lang="de-DE" sz="25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500" spc="-1" dirty="0" err="1">
                <a:solidFill>
                  <a:srgbClr val="000000"/>
                </a:solidFill>
                <a:latin typeface="Calibri"/>
              </a:rPr>
              <a:t>Kodierrichtlinien</a:t>
            </a:r>
            <a:r>
              <a:rPr lang="de-DE" sz="2500" spc="-1" dirty="0">
                <a:solidFill>
                  <a:srgbClr val="000000"/>
                </a:solidFill>
                <a:latin typeface="Calibri"/>
              </a:rPr>
              <a:t>, Mindestmengen, strukturierte Qualitätsberichte, MDK Prüfquoten, Bürokratie</a:t>
            </a:r>
          </a:p>
        </p:txBody>
      </p:sp>
      <p:sp>
        <p:nvSpPr>
          <p:cNvPr id="6" name="Foliennummernplatzhalter 10">
            <a:extLst>
              <a:ext uri="{FF2B5EF4-FFF2-40B4-BE49-F238E27FC236}">
                <a16:creationId xmlns:a16="http://schemas.microsoft.com/office/drawing/2014/main" id="{BD485BB4-4C3B-42B9-9D1B-5C323756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2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3033" y="332656"/>
            <a:ext cx="6620215" cy="648072"/>
          </a:xfrm>
        </p:spPr>
        <p:txBody>
          <a:bodyPr>
            <a:normAutofit/>
          </a:bodyPr>
          <a:lstStyle/>
          <a:p>
            <a:r>
              <a:rPr lang="de-DE" dirty="0"/>
              <a:t>Krankenhausfinanzierung  heute</a:t>
            </a:r>
            <a:endParaRPr lang="de-DE" b="1" u="sng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F050A6-8168-4FD3-9504-31AEC067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12" y="1492597"/>
            <a:ext cx="8875599" cy="5176763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Duales System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Länder übernehmen Struktur-erhaltende Investitionskosten (nicht)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Krankenhaus erwirtschaftet Erlöse durch Behandlungen (Fallpauschalen)</a:t>
            </a:r>
          </a:p>
          <a:p>
            <a:endParaRPr lang="de-DE" dirty="0"/>
          </a:p>
          <a:p>
            <a:r>
              <a:rPr lang="de-DE" dirty="0"/>
              <a:t>Fallpauschalen-System (G-DRG seit 2004)</a:t>
            </a:r>
          </a:p>
          <a:p>
            <a:pPr lvl="1"/>
            <a:r>
              <a:rPr lang="de-DE" dirty="0"/>
              <a:t>der Erlös einer Behandlung ergibt sich aus den ICD-Diagnosen und den OPS Ziffern multipliziert mit dem Landesbasisfallwert</a:t>
            </a:r>
          </a:p>
          <a:p>
            <a:pPr lvl="1"/>
            <a:r>
              <a:rPr lang="de-DE" dirty="0"/>
              <a:t>OPS Ziffern = Verschlüsselung aufwendiger Prozeduren wie OP, Komplexbehandlungen, etc.</a:t>
            </a:r>
          </a:p>
          <a:p>
            <a:pPr lvl="1"/>
            <a:r>
              <a:rPr lang="de-DE" dirty="0"/>
              <a:t>MDK / Strukturprüfung kontrolliert Abrechnung</a:t>
            </a:r>
          </a:p>
          <a:p>
            <a:endParaRPr lang="de-DE" dirty="0"/>
          </a:p>
          <a:p>
            <a:r>
              <a:rPr lang="de-DE" dirty="0"/>
              <a:t>Probleme</a:t>
            </a:r>
          </a:p>
          <a:p>
            <a:pPr lvl="1"/>
            <a:r>
              <a:rPr lang="de-DE" dirty="0"/>
              <a:t>Investitionsrückstand, Länder zahlen nicht (2.7 </a:t>
            </a:r>
            <a:r>
              <a:rPr lang="de-DE" dirty="0" err="1"/>
              <a:t>vs</a:t>
            </a:r>
            <a:r>
              <a:rPr lang="de-DE" dirty="0"/>
              <a:t> 7 </a:t>
            </a:r>
            <a:r>
              <a:rPr lang="de-DE" dirty="0" err="1"/>
              <a:t>Mrd</a:t>
            </a:r>
            <a:r>
              <a:rPr lang="de-DE" dirty="0"/>
              <a:t>€/a </a:t>
            </a:r>
            <a:r>
              <a:rPr lang="de-DE" sz="1300" dirty="0"/>
              <a:t>[DKI 2020]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Steuerung der Struktur über Mengen und nicht über Qualität oder Bedarf = Fehlanreiz</a:t>
            </a:r>
          </a:p>
          <a:p>
            <a:pPr lvl="1"/>
            <a:r>
              <a:rPr lang="de-DE" dirty="0"/>
              <a:t>Gesamttopf bleibt gleich, jährliche Anpassung des Basisfallwertes und der rel. Fallschwere, dadurch kein Anreiz zur Kostenersparnis sondern nur zur besseren Ausbeute</a:t>
            </a:r>
          </a:p>
          <a:p>
            <a:pPr lvl="1"/>
            <a:r>
              <a:rPr lang="de-DE" dirty="0"/>
              <a:t>Neue Berufsgruppen: </a:t>
            </a:r>
            <a:r>
              <a:rPr lang="de-DE" dirty="0" err="1"/>
              <a:t>Kodierfachkräfte</a:t>
            </a:r>
            <a:r>
              <a:rPr lang="de-DE" dirty="0"/>
              <a:t>, Casemanagement, etc.</a:t>
            </a:r>
          </a:p>
          <a:p>
            <a:pPr lvl="1"/>
            <a:r>
              <a:rPr lang="de-DE" dirty="0"/>
              <a:t>Pflegepauschalen ab 2020 notwendig</a:t>
            </a:r>
          </a:p>
          <a:p>
            <a:endParaRPr lang="de-DE" dirty="0"/>
          </a:p>
          <a:p>
            <a:r>
              <a:rPr lang="de-DE" dirty="0"/>
              <a:t>Profitpotential ermöglicht privatwirtschaftliche Übernahme der Gesundheitsfürsorge</a:t>
            </a:r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5" descr="https://de.irefeurope.org/SITES/de.irefeurope.org/local/cache-vignettes/L672xH354/anzahl_der_krankenhauser_in_deutschland-75307.png?161443509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7" descr="https://de.irefeurope.org/SITES/de.irefeurope.org/local/cache-vignettes/L672xH354/anzahl_der_krankenhauser_in_deutschland-75307.png?161443509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3033" y="332656"/>
            <a:ext cx="6620215" cy="648072"/>
          </a:xfrm>
        </p:spPr>
        <p:txBody>
          <a:bodyPr>
            <a:normAutofit/>
          </a:bodyPr>
          <a:lstStyle/>
          <a:p>
            <a:r>
              <a:rPr lang="de-DE" dirty="0"/>
              <a:t>Fallpauschalen-System (DRG)</a:t>
            </a:r>
            <a:endParaRPr lang="de-DE" b="1" u="sng" dirty="0"/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CCF050A6-8168-4FD3-9504-31AEC067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0" y="1196752"/>
            <a:ext cx="9428387" cy="4756377"/>
          </a:xfrm>
        </p:spPr>
        <p:txBody>
          <a:bodyPr>
            <a:normAutofit/>
          </a:bodyPr>
          <a:lstStyle/>
          <a:p>
            <a:r>
              <a:rPr lang="de-DE" dirty="0"/>
              <a:t>Nur behandelte Fälle werden bezahlt, keine Vorhaltekosten</a:t>
            </a:r>
          </a:p>
          <a:p>
            <a:r>
              <a:rPr lang="de-DE" dirty="0"/>
              <a:t>Fallgruppen werden abgegrenzt anhand tatsächlicher Ist-Kosten</a:t>
            </a:r>
          </a:p>
          <a:p>
            <a:r>
              <a:rPr lang="de-DE" dirty="0"/>
              <a:t>Gebildet werden Relativgewichte, die multipliziert mit dem Landesbasisfallwert den tatsächlichen Erlös erbringen</a:t>
            </a:r>
          </a:p>
          <a:p>
            <a:r>
              <a:rPr lang="de-DE" dirty="0"/>
              <a:t>Gewinn   =   DRG Erlöse </a:t>
            </a:r>
            <a:r>
              <a:rPr lang="de-DE" i="1" dirty="0"/>
              <a:t>minus</a:t>
            </a:r>
            <a:r>
              <a:rPr lang="de-DE" dirty="0"/>
              <a:t> Kosten (Personal!)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 bwMode="auto">
          <a:xfrm>
            <a:off x="2720752" y="4077072"/>
            <a:ext cx="5036174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0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575" y="332656"/>
            <a:ext cx="9621961" cy="648072"/>
          </a:xfrm>
        </p:spPr>
        <p:txBody>
          <a:bodyPr>
            <a:normAutofit/>
          </a:bodyPr>
          <a:lstStyle/>
          <a:p>
            <a:r>
              <a:rPr lang="de-DE" dirty="0"/>
              <a:t>Fallpauschalen-System – politische Ziele</a:t>
            </a:r>
            <a:endParaRPr lang="de-DE" b="1" u="sng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noFill/>
          <a:ln>
            <a:noFill/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268760"/>
            <a:ext cx="8108611" cy="45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s://de.irefeurope.org/SITES/de.irefeurope.org/IMG/png/anzahl_der_krankenhauser_in_deutschlan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17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575" y="332656"/>
            <a:ext cx="9621961" cy="648072"/>
          </a:xfrm>
        </p:spPr>
        <p:txBody>
          <a:bodyPr>
            <a:normAutofit/>
          </a:bodyPr>
          <a:lstStyle/>
          <a:p>
            <a:r>
              <a:rPr lang="de-DE" dirty="0"/>
              <a:t>Entwicklung der KH Träger</a:t>
            </a:r>
            <a:endParaRPr lang="de-DE" b="1" u="sng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noFill/>
          <a:ln>
            <a:noFill/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2" descr="https://de.irefeurope.org/SITES/de.irefeurope.org/IMG/png/anzahl_der_krankenhauser_in_deutschlan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9"/>
          <a:stretch/>
        </p:blipFill>
        <p:spPr bwMode="auto">
          <a:xfrm>
            <a:off x="272480" y="1628800"/>
            <a:ext cx="908799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liennummernplatzhalter 10">
            <a:extLst>
              <a:ext uri="{FF2B5EF4-FFF2-40B4-BE49-F238E27FC236}">
                <a16:creationId xmlns:a16="http://schemas.microsoft.com/office/drawing/2014/main" id="{B205BFBB-0691-4D96-B1C3-110CEA78EC43}"/>
              </a:ext>
            </a:extLst>
          </p:cNvPr>
          <p:cNvSpPr txBox="1">
            <a:spLocks/>
          </p:cNvSpPr>
          <p:nvPr/>
        </p:nvSpPr>
        <p:spPr>
          <a:xfrm>
            <a:off x="7677150" y="5968586"/>
            <a:ext cx="2228850" cy="889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81" y="332656"/>
            <a:ext cx="9361040" cy="648072"/>
          </a:xfrm>
        </p:spPr>
        <p:txBody>
          <a:bodyPr>
            <a:normAutofit/>
          </a:bodyPr>
          <a:lstStyle/>
          <a:p>
            <a:r>
              <a:rPr lang="de-DE" dirty="0"/>
              <a:t>Konkret: Schlaganfallbehandlung 2021</a:t>
            </a:r>
            <a:endParaRPr lang="de-DE" b="1" u="sng" dirty="0"/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CCF050A6-8168-4FD3-9504-31AEC067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0" y="1196752"/>
            <a:ext cx="9428387" cy="4756377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Normalstation, </a:t>
            </a:r>
            <a:r>
              <a:rPr lang="de-DE" dirty="0" err="1"/>
              <a:t>Stroke</a:t>
            </a:r>
            <a:r>
              <a:rPr lang="de-DE" dirty="0"/>
              <a:t> Unit, Thrombolyse, Thrombektomie</a:t>
            </a:r>
          </a:p>
          <a:p>
            <a:pPr marL="0" indent="0" algn="r">
              <a:buNone/>
            </a:pPr>
            <a:r>
              <a:rPr lang="de-DE" sz="1900" dirty="0"/>
              <a:t>ungefähre relative Bewertung der Behandlung nach DRG </a:t>
            </a:r>
            <a:r>
              <a:rPr lang="de-DE" sz="1900" dirty="0" err="1"/>
              <a:t>Grouper</a:t>
            </a:r>
            <a:endParaRPr lang="de-DE" sz="1900" dirty="0"/>
          </a:p>
          <a:p>
            <a:pPr lvl="1"/>
            <a:endParaRPr lang="de-DE" dirty="0"/>
          </a:p>
          <a:p>
            <a:pPr lvl="1"/>
            <a:r>
              <a:rPr lang="de-DE" dirty="0"/>
              <a:t>5 Tage auf einer Normalstation 					</a:t>
            </a:r>
            <a:r>
              <a:rPr lang="de-DE" sz="2000" dirty="0"/>
              <a:t>3.7</a:t>
            </a:r>
          </a:p>
          <a:p>
            <a:pPr lvl="1"/>
            <a:r>
              <a:rPr lang="de-DE" dirty="0"/>
              <a:t>1 Tag auf einer „</a:t>
            </a:r>
            <a:r>
              <a:rPr lang="de-DE" i="1" dirty="0"/>
              <a:t>einfachen“ </a:t>
            </a:r>
            <a:r>
              <a:rPr lang="de-DE" i="1" dirty="0" err="1"/>
              <a:t>Stroke</a:t>
            </a:r>
            <a:r>
              <a:rPr lang="de-DE" i="1" dirty="0"/>
              <a:t> Unit </a:t>
            </a:r>
            <a:r>
              <a:rPr lang="de-DE" dirty="0"/>
              <a:t>und 4 Tage auf Normalstation</a:t>
            </a:r>
          </a:p>
          <a:p>
            <a:pPr lvl="2"/>
            <a:r>
              <a:rPr lang="de-DE" dirty="0"/>
              <a:t>ohne spez. Therapie 						4.4</a:t>
            </a:r>
          </a:p>
          <a:p>
            <a:pPr lvl="2"/>
            <a:r>
              <a:rPr lang="de-DE" dirty="0"/>
              <a:t>mit Thrombolyse 						5.4</a:t>
            </a:r>
          </a:p>
          <a:p>
            <a:pPr lvl="2"/>
            <a:r>
              <a:rPr lang="de-DE" dirty="0"/>
              <a:t>mit Thrombolyse und Thrombektomie	 			9.0</a:t>
            </a:r>
          </a:p>
          <a:p>
            <a:pPr lvl="1"/>
            <a:r>
              <a:rPr lang="de-DE" dirty="0"/>
              <a:t>3 Tage auf einer </a:t>
            </a:r>
            <a:r>
              <a:rPr lang="de-DE" i="1" dirty="0"/>
              <a:t>„hochspezialisierten“ </a:t>
            </a:r>
            <a:r>
              <a:rPr lang="de-DE" i="1" dirty="0" err="1"/>
              <a:t>Stroke</a:t>
            </a:r>
            <a:r>
              <a:rPr lang="de-DE" i="1" dirty="0"/>
              <a:t> Unit </a:t>
            </a:r>
            <a:r>
              <a:rPr lang="de-DE" dirty="0"/>
              <a:t>und 2 Tage auf Normalstation</a:t>
            </a:r>
          </a:p>
          <a:p>
            <a:pPr lvl="2"/>
            <a:r>
              <a:rPr lang="de-DE" dirty="0"/>
              <a:t>ohne spez. Therapie 						6.4</a:t>
            </a:r>
          </a:p>
          <a:p>
            <a:pPr lvl="2"/>
            <a:r>
              <a:rPr lang="de-DE" dirty="0"/>
              <a:t>mit Thrombolyse 						6.4</a:t>
            </a:r>
          </a:p>
          <a:p>
            <a:pPr lvl="2"/>
            <a:r>
              <a:rPr lang="de-DE" dirty="0"/>
              <a:t>mit Thrombolyse und Thrombektomie	 			11.1</a:t>
            </a:r>
          </a:p>
          <a:p>
            <a:pPr lvl="2"/>
            <a:endParaRPr lang="de-DE" dirty="0"/>
          </a:p>
          <a:p>
            <a:r>
              <a:rPr lang="de-DE" dirty="0"/>
              <a:t>Voraussetzung: zeitliche Vorgaben, Personalschlüssel, Vorhaltung von Therapien, etc., Dokumentation! Dokumentation! Dokumentation!</a:t>
            </a:r>
          </a:p>
        </p:txBody>
      </p:sp>
      <p:sp>
        <p:nvSpPr>
          <p:cNvPr id="5" name="Foliennummernplatzhalter 10">
            <a:extLst>
              <a:ext uri="{FF2B5EF4-FFF2-40B4-BE49-F238E27FC236}">
                <a16:creationId xmlns:a16="http://schemas.microsoft.com/office/drawing/2014/main" id="{8E2A497A-8914-4283-A242-233056DFFEF9}"/>
              </a:ext>
            </a:extLst>
          </p:cNvPr>
          <p:cNvSpPr txBox="1">
            <a:spLocks/>
          </p:cNvSpPr>
          <p:nvPr/>
        </p:nvSpPr>
        <p:spPr>
          <a:xfrm>
            <a:off x="7692702" y="5949280"/>
            <a:ext cx="2228850" cy="889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2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575" y="332656"/>
            <a:ext cx="9621961" cy="648072"/>
          </a:xfrm>
        </p:spPr>
        <p:txBody>
          <a:bodyPr>
            <a:normAutofit/>
          </a:bodyPr>
          <a:lstStyle/>
          <a:p>
            <a:r>
              <a:rPr lang="de-DE" dirty="0"/>
              <a:t>Folgen der Ökonomisierung</a:t>
            </a:r>
            <a:endParaRPr lang="de-DE" b="1" u="sng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noFill/>
          <a:ln>
            <a:noFill/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267660" y="1484784"/>
            <a:ext cx="9638340" cy="4392488"/>
            <a:chOff x="267660" y="1484784"/>
            <a:chExt cx="9638340" cy="439248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60" y="1484784"/>
              <a:ext cx="9437868" cy="4125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8121352" y="5301208"/>
              <a:ext cx="1784648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232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575" y="332656"/>
            <a:ext cx="9621961" cy="648072"/>
          </a:xfrm>
        </p:spPr>
        <p:txBody>
          <a:bodyPr>
            <a:normAutofit/>
          </a:bodyPr>
          <a:lstStyle/>
          <a:p>
            <a:r>
              <a:rPr lang="de-DE" dirty="0"/>
              <a:t>Zielkonflikt von Ethik und Geld</a:t>
            </a:r>
            <a:endParaRPr lang="de-DE" b="1" u="sng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noFill/>
          <a:ln>
            <a:noFill/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200472" y="1412776"/>
            <a:ext cx="9610442" cy="4536504"/>
            <a:chOff x="304686" y="1268760"/>
            <a:chExt cx="9610442" cy="4536504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02" r="7293" b="8963"/>
            <a:stretch/>
          </p:blipFill>
          <p:spPr bwMode="auto">
            <a:xfrm>
              <a:off x="304686" y="1268760"/>
              <a:ext cx="9256826" cy="4334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8130480" y="5096222"/>
              <a:ext cx="1784648" cy="709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2670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3033" y="332656"/>
            <a:ext cx="6620215" cy="648072"/>
          </a:xfrm>
        </p:spPr>
        <p:txBody>
          <a:bodyPr>
            <a:normAutofit/>
          </a:bodyPr>
          <a:lstStyle/>
          <a:p>
            <a:r>
              <a:rPr lang="de-DE" dirty="0"/>
              <a:t>„</a:t>
            </a:r>
            <a:r>
              <a:rPr lang="de-DE" b="1" u="sng" dirty="0"/>
              <a:t>Planung“ marktkonform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F050A6-8168-4FD3-9504-31AEC067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12" y="1420589"/>
            <a:ext cx="8875599" cy="4756377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Die DRGs sind Preise, also ein finanzielles, marktwirtschaftliches Steuerungsinstrument.</a:t>
            </a:r>
          </a:p>
          <a:p>
            <a:r>
              <a:rPr lang="de-DE" dirty="0"/>
              <a:t>Sie sind „blind“ für die Versorgungsnotwendigkeiten der Bevölkerung im ländlichen Raum.</a:t>
            </a:r>
          </a:p>
          <a:p>
            <a:r>
              <a:rPr lang="de-DE" dirty="0"/>
              <a:t>Sie vollziehen den Abbauprozess unter betriebswirtschaftlichen Prämissen (Kostensenkungs- und Fallzahlsteigerungswettbewerb) und ohne Rücksicht auf die Notwendigkeiten einer qualitativ hochstehenden und flächendeckenden Versorgung.</a:t>
            </a:r>
          </a:p>
          <a:p>
            <a:r>
              <a:rPr lang="de-DE" dirty="0"/>
              <a:t>Die betriebswirtschaftliche Steuerung ist das Gegenteil einer sinnvollen, sachorientierten Planung der Daseinsvorsorge.</a:t>
            </a:r>
          </a:p>
          <a:p>
            <a:r>
              <a:rPr lang="de-DE" dirty="0"/>
              <a:t>Es fehlt die Frage danach was notwendig ist und die Entscheidung, dass Notwendiges zu finanzieren ist, auch wenn sich kein Erlös damit erzielen lässt.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263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56586" y="-27384"/>
            <a:ext cx="8540565" cy="1321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de-DE" sz="3600" b="1" u="sng" spc="-1" dirty="0">
                <a:solidFill>
                  <a:srgbClr val="000000"/>
                </a:solidFill>
                <a:ea typeface="DejaVu Sans"/>
              </a:rPr>
              <a:t>Interessenkonflikte</a:t>
            </a:r>
            <a:endParaRPr lang="de-DE" sz="36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04056" y="1556792"/>
            <a:ext cx="8913440" cy="4347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800" b="1" dirty="0"/>
              <a:t>Keine Aktien, keine Beteiligungen, aber…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28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de-DE" sz="2800" dirty="0"/>
              <a:t>Ich bin Arzt und kein Manager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de-DE" sz="2800" dirty="0"/>
              <a:t>Ich lehre Medizin und nicht DRG-Management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de-DE" sz="2800" dirty="0"/>
              <a:t>Ich wünsche mir eine </a:t>
            </a:r>
          </a:p>
          <a:p>
            <a:r>
              <a:rPr lang="de-DE" sz="2800" dirty="0"/>
              <a:t>	solidarische Gesundheitsversorgung für alle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de-DE" sz="2800" dirty="0"/>
              <a:t>Ich finde, Gesundheit darf keine Ware sein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de-DE" sz="2800" dirty="0"/>
              <a:t>Ich finde, Konzernprofite dürfen keinen Einfluss auf Krankenversorgung  haben</a:t>
            </a:r>
          </a:p>
        </p:txBody>
      </p:sp>
      <p:sp>
        <p:nvSpPr>
          <p:cNvPr id="88" name="CustomShape 3"/>
          <p:cNvSpPr/>
          <p:nvPr/>
        </p:nvSpPr>
        <p:spPr>
          <a:xfrm>
            <a:off x="8409384" y="5967841"/>
            <a:ext cx="1505801" cy="890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/>
            <a:fld id="{6DBC4011-08F2-4906-AAE2-C42737E3AB02}" type="slidenum">
              <a:rPr lang="de-DE" sz="1200" spc="-1">
                <a:solidFill>
                  <a:srgbClr val="8B8B8B"/>
                </a:solidFill>
                <a:ea typeface="DejaVu Sans"/>
              </a:rPr>
              <a:pPr algn="r"/>
              <a:t>2</a:t>
            </a:fld>
            <a:endParaRPr lang="de-DE" sz="1200" spc="-1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2296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3"/>
          <p:cNvSpPr/>
          <p:nvPr/>
        </p:nvSpPr>
        <p:spPr>
          <a:xfrm>
            <a:off x="7676674" y="5967841"/>
            <a:ext cx="2225882" cy="3618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DBC4011-08F2-4906-AAE2-C42737E3AB02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20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AutoShape 2" descr="Kreisdiagramm zeigt den Anteil der Ausgaben für die Krankenhausbehandlung an den GKV-Ausgaben insgesamt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CF050A6-8168-4FD3-9504-31AEC067AF3D}"/>
              </a:ext>
            </a:extLst>
          </p:cNvPr>
          <p:cNvSpPr txBox="1">
            <a:spLocks/>
          </p:cNvSpPr>
          <p:nvPr/>
        </p:nvSpPr>
        <p:spPr>
          <a:xfrm>
            <a:off x="477612" y="1420589"/>
            <a:ext cx="8875599" cy="47563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Steuerung durch Auswahl „lukrativer“ Prozeduren: Herzkatheter, Kaiserschnitte, WS Operationen, etc., etc.</a:t>
            </a:r>
          </a:p>
          <a:p>
            <a:r>
              <a:rPr lang="de-DE" dirty="0" err="1"/>
              <a:t>Kodierqualität</a:t>
            </a:r>
            <a:r>
              <a:rPr lang="de-DE" dirty="0"/>
              <a:t> ist wichtiger als Behandlungsqualität</a:t>
            </a:r>
          </a:p>
          <a:p>
            <a:r>
              <a:rPr lang="de-DE" dirty="0"/>
              <a:t>Dokumentation ist wichtiger als Zuwendung</a:t>
            </a:r>
          </a:p>
          <a:p>
            <a:r>
              <a:rPr lang="de-DE" dirty="0"/>
              <a:t>Bürokratiewahnsinn: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„Aufrüstung“ im </a:t>
            </a:r>
            <a:r>
              <a:rPr lang="de-DE" dirty="0" err="1"/>
              <a:t>Kodierapparat</a:t>
            </a:r>
            <a:r>
              <a:rPr lang="de-DE" dirty="0"/>
              <a:t> und im Prüfapparat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Krankenhaus vs. MDK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393033" y="332656"/>
            <a:ext cx="6620215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b="1" u="sng" dirty="0">
                <a:latin typeface="+mn-lt"/>
              </a:rPr>
              <a:t>Das bedeutet konkret?</a:t>
            </a:r>
          </a:p>
        </p:txBody>
      </p:sp>
    </p:spTree>
    <p:extLst>
      <p:ext uri="{BB962C8B-B14F-4D97-AF65-F5344CB8AC3E}">
        <p14:creationId xmlns:p14="http://schemas.microsoft.com/office/powerpoint/2010/main" val="7371778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3"/>
          <p:cNvSpPr/>
          <p:nvPr/>
        </p:nvSpPr>
        <p:spPr>
          <a:xfrm>
            <a:off x="7676674" y="5967841"/>
            <a:ext cx="2225882" cy="3618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DBC4011-08F2-4906-AAE2-C42737E3AB02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21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AutoShape 2" descr="Kreisdiagramm zeigt den Anteil der Ausgaben für die Krankenhausbehandlung an den GKV-Ausgaben insgesamt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12CE4EB6-DA02-40A4-A70A-17A4858F9E61}"/>
              </a:ext>
            </a:extLst>
          </p:cNvPr>
          <p:cNvSpPr txBox="1">
            <a:spLocks/>
          </p:cNvSpPr>
          <p:nvPr/>
        </p:nvSpPr>
        <p:spPr>
          <a:xfrm rot="1860000">
            <a:off x="578718" y="3259201"/>
            <a:ext cx="8875599" cy="11085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 für die Aufmerksamkeit</a:t>
            </a:r>
          </a:p>
          <a:p>
            <a:pPr marL="0" indent="0">
              <a:buNone/>
            </a:pPr>
            <a:endParaRPr lang="de-DE" sz="4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3987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56586" y="-27384"/>
            <a:ext cx="8540565" cy="1321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de-DE" sz="3600" b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Worum geht´s?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72008" y="1556792"/>
            <a:ext cx="9777536" cy="4347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685800" indent="-22716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Wie finanzieren sich Krankenhäuser in Deutschland?</a:t>
            </a:r>
          </a:p>
          <a:p>
            <a:pPr marL="1373040" lvl="1" indent="-457200">
              <a:lnSpc>
                <a:spcPct val="115000"/>
              </a:lnSpc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de-DE" sz="2200" spc="-1" dirty="0">
                <a:solidFill>
                  <a:srgbClr val="000000"/>
                </a:solidFill>
                <a:ea typeface="DejaVu Sans"/>
              </a:rPr>
              <a:t>Selbstkostendeckungsprinzip, </a:t>
            </a:r>
            <a:r>
              <a:rPr lang="de-DE" sz="2200" spc="-1" dirty="0">
                <a:solidFill>
                  <a:srgbClr val="000000"/>
                </a:solidFill>
                <a:latin typeface="Calibri"/>
                <a:ea typeface="DejaVu Sans"/>
              </a:rPr>
              <a:t>duales System, Fallpauschalen-System (DRG)</a:t>
            </a:r>
          </a:p>
          <a:p>
            <a:pPr marL="1373040" lvl="1" indent="-457200">
              <a:lnSpc>
                <a:spcPct val="115000"/>
              </a:lnSpc>
              <a:buClr>
                <a:srgbClr val="000000"/>
              </a:buClr>
              <a:buSzPct val="45000"/>
              <a:buFont typeface="Wingdings" pitchFamily="2" charset="2"/>
              <a:buChar char="v"/>
            </a:pPr>
            <a:endParaRPr lang="de-DE" sz="2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685800" indent="-22716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spc="-1" dirty="0">
                <a:solidFill>
                  <a:srgbClr val="000000"/>
                </a:solidFill>
              </a:rPr>
              <a:t>Was hat das für Auswirkungen auf die unmittelbare medizinische Versorgung?</a:t>
            </a:r>
          </a:p>
          <a:p>
            <a:pPr marL="1373040" lvl="1" indent="-457200">
              <a:lnSpc>
                <a:spcPct val="115000"/>
              </a:lnSpc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de-DE" sz="2200" spc="-1" dirty="0">
                <a:solidFill>
                  <a:srgbClr val="000000"/>
                </a:solidFill>
              </a:rPr>
              <a:t>Behandlungs- und Entlassungsplanung, finanzielle Anreize medizinischer Maßnahmen (OPS)</a:t>
            </a:r>
          </a:p>
          <a:p>
            <a:pPr marL="1373040" lvl="1" indent="-457200">
              <a:lnSpc>
                <a:spcPct val="115000"/>
              </a:lnSpc>
              <a:buClr>
                <a:srgbClr val="000000"/>
              </a:buClr>
              <a:buSzPct val="45000"/>
              <a:buFont typeface="Wingdings" pitchFamily="2" charset="2"/>
              <a:buChar char="v"/>
            </a:pPr>
            <a:endParaRPr lang="de-DE" sz="2200" spc="-1" dirty="0">
              <a:solidFill>
                <a:srgbClr val="000000"/>
              </a:solidFill>
            </a:endParaRPr>
          </a:p>
          <a:p>
            <a:pPr marL="685800" indent="-22716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spc="-1" dirty="0">
                <a:solidFill>
                  <a:srgbClr val="000000"/>
                </a:solidFill>
                <a:latin typeface="Calibri"/>
              </a:rPr>
              <a:t>Was hat das für Auswirkungen auf die Planung von Gesundheitsversorgung?</a:t>
            </a:r>
          </a:p>
          <a:p>
            <a:pPr marL="1373040" lvl="1" indent="-457200">
              <a:lnSpc>
                <a:spcPct val="115000"/>
              </a:lnSpc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de-DE" sz="2200" spc="-1" dirty="0">
                <a:solidFill>
                  <a:srgbClr val="000000"/>
                </a:solidFill>
                <a:latin typeface="Calibri"/>
              </a:rPr>
              <a:t>Krankenhaus als Profitquelle</a:t>
            </a:r>
          </a:p>
          <a:p>
            <a:pPr marL="1373040" lvl="1" indent="-457200">
              <a:lnSpc>
                <a:spcPct val="115000"/>
              </a:lnSpc>
              <a:buClr>
                <a:srgbClr val="000000"/>
              </a:buClr>
              <a:buSzPct val="45000"/>
              <a:buFont typeface="Wingdings" pitchFamily="2" charset="2"/>
              <a:buChar char="v"/>
            </a:pPr>
            <a:endParaRPr lang="de-DE" sz="2200" spc="-1" dirty="0">
              <a:solidFill>
                <a:srgbClr val="000000"/>
              </a:solidFill>
              <a:latin typeface="Calibri"/>
            </a:endParaRPr>
          </a:p>
          <a:p>
            <a:pPr marL="685800" indent="-22716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spc="-1" dirty="0">
                <a:solidFill>
                  <a:srgbClr val="000000"/>
                </a:solidFill>
                <a:latin typeface="Calibri"/>
              </a:rPr>
              <a:t>Gibt es Alternativen?</a:t>
            </a:r>
          </a:p>
          <a:p>
            <a:pPr marL="685800" indent="-22716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26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8409384" y="5967841"/>
            <a:ext cx="1505801" cy="890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DBC4011-08F2-4906-AAE2-C42737E3AB02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5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56586" y="-27384"/>
            <a:ext cx="8540565" cy="1321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de-DE" sz="3600" b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Es war einmal… BRD 1970-1985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8409384" y="5967841"/>
            <a:ext cx="1505801" cy="8901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DBC4011-08F2-4906-AAE2-C42737E3AB02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4</a:t>
            </a:fld>
            <a:endParaRPr lang="de-DE" sz="1200" b="0" strike="noStrike" spc="-1"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"/>
          <a:stretch/>
        </p:blipFill>
        <p:spPr bwMode="auto">
          <a:xfrm>
            <a:off x="146112" y="1772816"/>
            <a:ext cx="9561512" cy="33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97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56586" y="-27384"/>
            <a:ext cx="8540565" cy="1321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de-DE" sz="3600" b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Mythen zum Selbstkostendeckungsprinzip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8409384" y="5967841"/>
            <a:ext cx="1505801" cy="8901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DBC4011-08F2-4906-AAE2-C42737E3AB02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 lang="de-DE" sz="1200" b="0" strike="noStrike" spc="-1">
              <a:latin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" y="1340768"/>
            <a:ext cx="9692700" cy="46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160912" y="3212976"/>
            <a:ext cx="1728192" cy="1944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5343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93033" y="332656"/>
            <a:ext cx="6620215" cy="648072"/>
          </a:xfrm>
        </p:spPr>
        <p:txBody>
          <a:bodyPr>
            <a:normAutofit/>
          </a:bodyPr>
          <a:lstStyle/>
          <a:p>
            <a:r>
              <a:rPr lang="de-DE" dirty="0"/>
              <a:t>Kosten im Gesundheitswesen</a:t>
            </a:r>
            <a:endParaRPr lang="de-DE" b="1" u="sng" dirty="0"/>
          </a:p>
        </p:txBody>
      </p:sp>
      <p:sp>
        <p:nvSpPr>
          <p:cNvPr id="5" name="AutoShape 2" descr="https://www.bodymedia.de/fileadmin/_processed_/7/e/csm_Gesundheitskostenplakat_Auflage_2_1aa49f7a0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3"/>
          <a:stretch/>
        </p:blipFill>
        <p:spPr bwMode="auto">
          <a:xfrm>
            <a:off x="433857" y="1196752"/>
            <a:ext cx="912765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064568" y="2852936"/>
            <a:ext cx="2592288" cy="1728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5312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93033" y="332656"/>
            <a:ext cx="6620215" cy="648072"/>
          </a:xfrm>
        </p:spPr>
        <p:txBody>
          <a:bodyPr>
            <a:normAutofit/>
          </a:bodyPr>
          <a:lstStyle/>
          <a:p>
            <a:r>
              <a:rPr lang="de-DE" dirty="0"/>
              <a:t>Kosten im Gesundheitswesen</a:t>
            </a:r>
            <a:endParaRPr lang="de-DE" b="1" u="sng" dirty="0"/>
          </a:p>
        </p:txBody>
      </p:sp>
      <p:sp>
        <p:nvSpPr>
          <p:cNvPr id="5" name="AutoShape 2" descr="https://www.bodymedia.de/fileadmin/_processed_/7/e/csm_Gesundheitskostenplakat_Auflage_2_1aa49f7a0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3" t="21841" r="12222" b="16953"/>
          <a:stretch/>
        </p:blipFill>
        <p:spPr bwMode="auto">
          <a:xfrm>
            <a:off x="992560" y="1196752"/>
            <a:ext cx="771053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96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3033" y="332656"/>
            <a:ext cx="6620215" cy="648072"/>
          </a:xfrm>
        </p:spPr>
        <p:txBody>
          <a:bodyPr>
            <a:normAutofit fontScale="90000"/>
          </a:bodyPr>
          <a:lstStyle/>
          <a:p>
            <a:r>
              <a:rPr lang="de-DE" dirty="0"/>
              <a:t>Gesundheitswesen - Ausgabenträger</a:t>
            </a:r>
            <a:endParaRPr lang="de-DE" b="1" u="sng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64" y="1340768"/>
            <a:ext cx="7848472" cy="486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B3A053C-BBF5-4D66-9B60-BF594740ACD6}"/>
              </a:ext>
            </a:extLst>
          </p:cNvPr>
          <p:cNvSpPr/>
          <p:nvPr/>
        </p:nvSpPr>
        <p:spPr>
          <a:xfrm>
            <a:off x="6033120" y="5301208"/>
            <a:ext cx="129614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67C2362-E135-43CC-8A00-B572C3BE0125}"/>
              </a:ext>
            </a:extLst>
          </p:cNvPr>
          <p:cNvSpPr/>
          <p:nvPr/>
        </p:nvSpPr>
        <p:spPr>
          <a:xfrm>
            <a:off x="7041232" y="4509120"/>
            <a:ext cx="14401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0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3033" y="332656"/>
            <a:ext cx="6620215" cy="648072"/>
          </a:xfrm>
        </p:spPr>
        <p:txBody>
          <a:bodyPr>
            <a:normAutofit/>
          </a:bodyPr>
          <a:lstStyle/>
          <a:p>
            <a:r>
              <a:rPr lang="de-DE" dirty="0"/>
              <a:t>Gesundheitswesen - Leistungen</a:t>
            </a:r>
            <a:endParaRPr lang="de-DE" b="1" u="sng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677150" y="5968586"/>
            <a:ext cx="2228850" cy="8894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14A8394D-840F-4E37-8C0B-B18AE75BD03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2" descr="http://www.sozialpolitik-aktuell.de/files/sozialpolitik-aktuell/_Politikfelder/Gesundheitswesen/Datensammlung/Vorschau-Dateien/abbVI1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7655419" cy="49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401271" y="1988840"/>
            <a:ext cx="210320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Krankenhäuser:</a:t>
            </a:r>
          </a:p>
          <a:p>
            <a:pPr algn="ctr"/>
            <a:r>
              <a:rPr lang="de-DE" dirty="0">
                <a:solidFill>
                  <a:srgbClr val="FF0000"/>
                </a:solidFill>
              </a:rPr>
              <a:t>ca. 80 </a:t>
            </a:r>
            <a:r>
              <a:rPr lang="de-DE" dirty="0" err="1">
                <a:solidFill>
                  <a:srgbClr val="FF0000"/>
                </a:solidFill>
              </a:rPr>
              <a:t>Mrd</a:t>
            </a:r>
            <a:r>
              <a:rPr lang="de-DE" dirty="0">
                <a:solidFill>
                  <a:srgbClr val="FF0000"/>
                </a:solidFill>
              </a:rPr>
              <a:t> € in 2019</a:t>
            </a:r>
          </a:p>
        </p:txBody>
      </p:sp>
    </p:spTree>
    <p:extLst>
      <p:ext uri="{BB962C8B-B14F-4D97-AF65-F5344CB8AC3E}">
        <p14:creationId xmlns:p14="http://schemas.microsoft.com/office/powerpoint/2010/main" val="3134700640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730</Words>
  <Application>Microsoft Office PowerPoint</Application>
  <PresentationFormat>A4-Papier (210 x 297 mm)</PresentationFormat>
  <Paragraphs>138</Paragraphs>
  <Slides>21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Century Gothic</vt:lpstr>
      <vt:lpstr>Interstate-Light</vt:lpstr>
      <vt:lpstr>Times</vt:lpstr>
      <vt:lpstr>Times New Roman</vt:lpstr>
      <vt:lpstr>Wingdings</vt:lpstr>
      <vt:lpstr>Titelfolie mit Text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Kosten im Gesundheitswesen</vt:lpstr>
      <vt:lpstr>Kosten im Gesundheitswesen</vt:lpstr>
      <vt:lpstr>Gesundheitswesen - Ausgabenträger</vt:lpstr>
      <vt:lpstr>Gesundheitswesen - Leistungen</vt:lpstr>
      <vt:lpstr>Krankenhauskosten</vt:lpstr>
      <vt:lpstr>PowerPoint-Präsentation</vt:lpstr>
      <vt:lpstr>Krankenhausfinanzierung  heute</vt:lpstr>
      <vt:lpstr>Fallpauschalen-System (DRG)</vt:lpstr>
      <vt:lpstr>Fallpauschalen-System – politische Ziele</vt:lpstr>
      <vt:lpstr>Entwicklung der KH Träger</vt:lpstr>
      <vt:lpstr>Konkret: Schlaganfallbehandlung 2021</vt:lpstr>
      <vt:lpstr>Folgen der Ökonomisierung</vt:lpstr>
      <vt:lpstr>Zielkonflikt von Ethik und Geld</vt:lpstr>
      <vt:lpstr>„Planung“ marktkonform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Eyding, Jens</dc:creator>
  <cp:lastModifiedBy>Törk Hansen</cp:lastModifiedBy>
  <cp:revision>81</cp:revision>
  <dcterms:created xsi:type="dcterms:W3CDTF">2019-10-20T10:23:44Z</dcterms:created>
  <dcterms:modified xsi:type="dcterms:W3CDTF">2021-07-01T11:40:18Z</dcterms:modified>
  <dc:language>de-DE</dc:language>
</cp:coreProperties>
</file>